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6"/>
  </p:notesMasterIdLst>
  <p:sldIdLst>
    <p:sldId id="302" r:id="rId2"/>
    <p:sldId id="303" r:id="rId3"/>
    <p:sldId id="308" r:id="rId4"/>
    <p:sldId id="306" r:id="rId5"/>
    <p:sldId id="310" r:id="rId6"/>
    <p:sldId id="309" r:id="rId7"/>
    <p:sldId id="307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5" r:id="rId21"/>
    <p:sldId id="324" r:id="rId22"/>
    <p:sldId id="323" r:id="rId23"/>
    <p:sldId id="299" r:id="rId24"/>
    <p:sldId id="326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646"/>
    <a:srgbClr val="FCDDCF"/>
    <a:srgbClr val="F50FA8"/>
    <a:srgbClr val="F07300"/>
    <a:srgbClr val="D2DFEE"/>
    <a:srgbClr val="D5E1EF"/>
    <a:srgbClr val="E0E9F4"/>
    <a:srgbClr val="DEE7F2"/>
    <a:srgbClr val="FB9BDB"/>
    <a:srgbClr val="C23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9" autoAdjust="0"/>
    <p:restoredTop sz="93248" autoAdjust="0"/>
  </p:normalViewPr>
  <p:slideViewPr>
    <p:cSldViewPr>
      <p:cViewPr varScale="1">
        <p:scale>
          <a:sx n="75" d="100"/>
          <a:sy n="75" d="100"/>
        </p:scale>
        <p:origin x="82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26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7087D-DE0F-44EE-B67D-97DA79A3EB93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D49C8-892B-49AD-8616-656374EEFB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2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680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368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789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50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36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08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683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379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699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DD49C8-892B-49AD-8616-656374EEFB1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812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5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63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936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70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165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84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62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852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226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721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1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CE0D1-E7D2-4C27-89BA-A28476DD58D2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AF018-E5F6-47EC-A267-4EF95CC7A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55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32.png"/><Relationship Id="rId5" Type="http://schemas.openxmlformats.org/officeDocument/2006/relationships/image" Target="../media/image23.png"/><Relationship Id="rId10" Type="http://schemas.openxmlformats.org/officeDocument/2006/relationships/image" Target="../media/image31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4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45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4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51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54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5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7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C3AC288F-9079-4889-86FE-DFE19B504725}"/>
              </a:ext>
            </a:extLst>
          </p:cNvPr>
          <p:cNvSpPr/>
          <p:nvPr/>
        </p:nvSpPr>
        <p:spPr>
          <a:xfrm>
            <a:off x="-117000" y="-23532"/>
            <a:ext cx="6280767" cy="6881532"/>
          </a:xfrm>
          <a:prstGeom prst="homePlate">
            <a:avLst>
              <a:gd name="adj" fmla="val 31692"/>
            </a:avLst>
          </a:prstGeom>
          <a:noFill/>
          <a:ln>
            <a:solidFill>
              <a:schemeClr val="bg1"/>
            </a:solidFill>
          </a:ln>
          <a:effectLst>
            <a:glow rad="215900">
              <a:schemeClr val="bg1">
                <a:alpha val="900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Трапеция 25">
            <a:extLst>
              <a:ext uri="{FF2B5EF4-FFF2-40B4-BE49-F238E27FC236}">
                <a16:creationId xmlns:a16="http://schemas.microsoft.com/office/drawing/2014/main" id="{F6CABE68-B3A6-4C44-9A09-7FA0BDDDE786}"/>
              </a:ext>
            </a:extLst>
          </p:cNvPr>
          <p:cNvSpPr/>
          <p:nvPr/>
        </p:nvSpPr>
        <p:spPr>
          <a:xfrm>
            <a:off x="3935760" y="5302088"/>
            <a:ext cx="8856984" cy="1800000"/>
          </a:xfrm>
          <a:prstGeom prst="trapezoid">
            <a:avLst/>
          </a:prstGeom>
          <a:blipFill dpi="0" rotWithShape="1">
            <a:blip r:embed="rId4">
              <a:alphaModFix amt="5000"/>
            </a:blip>
            <a:srcRect/>
            <a:stretch>
              <a:fillRect t="-1" b="-92023"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Трапеция 27">
            <a:extLst>
              <a:ext uri="{FF2B5EF4-FFF2-40B4-BE49-F238E27FC236}">
                <a16:creationId xmlns:a16="http://schemas.microsoft.com/office/drawing/2014/main" id="{6EF06358-B901-45CE-84FA-171FCAE9EFC3}"/>
              </a:ext>
            </a:extLst>
          </p:cNvPr>
          <p:cNvSpPr/>
          <p:nvPr/>
        </p:nvSpPr>
        <p:spPr>
          <a:xfrm>
            <a:off x="3935760" y="-291151"/>
            <a:ext cx="8856984" cy="1800000"/>
          </a:xfrm>
          <a:prstGeom prst="trapezoid">
            <a:avLst/>
          </a:prstGeom>
          <a:blipFill dpi="0" rotWithShape="1">
            <a:blip r:embed="rId5">
              <a:alphaModFix amt="5000"/>
            </a:blip>
            <a:srcRect/>
            <a:stretch>
              <a:fillRect t="-1" b="-92023"/>
            </a:stretch>
          </a:blipFill>
          <a:ln>
            <a:noFill/>
          </a:ln>
          <a:effectLst>
            <a:outerShdw blurRad="50800" dist="50800" dir="5400000" sx="1000" sy="1000" algn="ctr" rotWithShape="0">
              <a:srgbClr val="000000"/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B2B1B0-BAC3-4E91-A017-F83A7D762B7D}"/>
              </a:ext>
            </a:extLst>
          </p:cNvPr>
          <p:cNvSpPr/>
          <p:nvPr/>
        </p:nvSpPr>
        <p:spPr>
          <a:xfrm>
            <a:off x="5989969" y="1156834"/>
            <a:ext cx="5951984" cy="1569660"/>
          </a:xfrm>
          <a:prstGeom prst="rect">
            <a:avLst/>
          </a:prstGeom>
          <a:ln>
            <a:noFill/>
          </a:ln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n w="0">
                  <a:noFill/>
                </a:ln>
                <a:latin typeface="Montserrat SemiBold" panose="00000700000000000000" pitchFamily="2" charset="-52"/>
                <a:cs typeface="Arial" pitchFamily="34" charset="0"/>
              </a:rPr>
              <a:t>Крепкая основа</a:t>
            </a:r>
          </a:p>
          <a:p>
            <a:pPr algn="ctr"/>
            <a:r>
              <a:rPr lang="ru-RU" sz="4800" b="1" dirty="0">
                <a:ln w="0">
                  <a:noFill/>
                </a:ln>
                <a:latin typeface="Montserrat SemiBold" panose="00000700000000000000" pitchFamily="2" charset="-52"/>
                <a:cs typeface="Arial" pitchFamily="34" charset="0"/>
              </a:rPr>
              <a:t>Вашей печи!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B961C22-ED60-4C2B-90DB-BA0EAB97E9C8}"/>
              </a:ext>
            </a:extLst>
          </p:cNvPr>
          <p:cNvSpPr/>
          <p:nvPr/>
        </p:nvSpPr>
        <p:spPr>
          <a:xfrm>
            <a:off x="6274737" y="4357919"/>
            <a:ext cx="5556246" cy="120032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sx="1000" sy="1000" algn="ctr" rotWithShape="0">
              <a:srgbClr val="000000">
                <a:alpha val="93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 panose="00000700000000000000" pitchFamily="2" charset="-52"/>
                <a:cs typeface="Arial" panose="020B0604020202020204" pitchFamily="34" charset="0"/>
              </a:rPr>
              <a:t>Жаростойкие смеси для кладки, ремонта и отделки кирпичных печей и каминов</a:t>
            </a:r>
          </a:p>
        </p:txBody>
      </p:sp>
      <p:sp>
        <p:nvSpPr>
          <p:cNvPr id="18" name="Стрелка: пятиугольник 17">
            <a:extLst>
              <a:ext uri="{FF2B5EF4-FFF2-40B4-BE49-F238E27FC236}">
                <a16:creationId xmlns:a16="http://schemas.microsoft.com/office/drawing/2014/main" id="{F660F0DA-6A04-40EB-9485-AA19679E5DA8}"/>
              </a:ext>
            </a:extLst>
          </p:cNvPr>
          <p:cNvSpPr/>
          <p:nvPr/>
        </p:nvSpPr>
        <p:spPr>
          <a:xfrm>
            <a:off x="-117000" y="-23532"/>
            <a:ext cx="6140993" cy="6881532"/>
          </a:xfrm>
          <a:prstGeom prst="homePlate">
            <a:avLst>
              <a:gd name="adj" fmla="val 333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E169DC8-2E84-421E-A9C4-C7168B0979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45" y="1852853"/>
            <a:ext cx="4155381" cy="310523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7AE9927-B491-438B-9E81-A5B89F1EF021}"/>
              </a:ext>
            </a:extLst>
          </p:cNvPr>
          <p:cNvSpPr/>
          <p:nvPr/>
        </p:nvSpPr>
        <p:spPr>
          <a:xfrm flipV="1">
            <a:off x="5487194" y="3300838"/>
            <a:ext cx="6704806" cy="223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307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DEE7F2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0B5224-78D2-4784-AD65-5CCF7CD118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80" y="2984736"/>
            <a:ext cx="1248537" cy="124853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BF6BD4-95C4-48B4-8281-C1A00FFD9A3F}"/>
              </a:ext>
            </a:extLst>
          </p:cNvPr>
          <p:cNvSpPr/>
          <p:nvPr/>
        </p:nvSpPr>
        <p:spPr>
          <a:xfrm>
            <a:off x="1488" y="0"/>
            <a:ext cx="12190512" cy="2636912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C01344-6504-4141-AE0C-D54801D322A6}"/>
              </a:ext>
            </a:extLst>
          </p:cNvPr>
          <p:cNvSpPr txBox="1"/>
          <p:nvPr/>
        </p:nvSpPr>
        <p:spPr>
          <a:xfrm>
            <a:off x="4177185" y="902957"/>
            <a:ext cx="8781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 panose="00000700000000000000" pitchFamily="2" charset="-52"/>
              </a:rPr>
              <a:t>КОРОТКО О ГЛАВНОМ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8AE254-DB99-489D-AB63-171A30BDB16E}"/>
              </a:ext>
            </a:extLst>
          </p:cNvPr>
          <p:cNvSpPr txBox="1"/>
          <p:nvPr/>
        </p:nvSpPr>
        <p:spPr>
          <a:xfrm>
            <a:off x="1858365" y="3044558"/>
            <a:ext cx="394653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ВЫСОКАЯ МАРЖИНАЛЬНОСТЬ</a:t>
            </a:r>
          </a:p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ПРОДУКЦИИ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Зарабатывайте больше чем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ваши конкуренты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8825DA-C95A-4AD2-821C-8FF1E2C76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84" y="3012132"/>
            <a:ext cx="1193743" cy="11937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6AE914-0FC7-4851-A3B2-EE7A5999B431}"/>
              </a:ext>
            </a:extLst>
          </p:cNvPr>
          <p:cNvSpPr txBox="1"/>
          <p:nvPr/>
        </p:nvSpPr>
        <p:spPr>
          <a:xfrm>
            <a:off x="7681079" y="3044558"/>
            <a:ext cx="359239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БЕСПЛАТНАЯ ДОСТАВКА</a:t>
            </a:r>
          </a:p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ДО ВАШЕГО СКЛАДА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Все заботы по доставке смесей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берем на себя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7A1014-E6AF-44EF-BF88-E8F7DBE629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24" y="5093268"/>
            <a:ext cx="1248537" cy="124853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A18685-44EE-43DF-AC0F-327F21F1AB5F}"/>
              </a:ext>
            </a:extLst>
          </p:cNvPr>
          <p:cNvSpPr txBox="1"/>
          <p:nvPr/>
        </p:nvSpPr>
        <p:spPr>
          <a:xfrm>
            <a:off x="1854133" y="5093268"/>
            <a:ext cx="3721403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ЭКОЛОГИЧЕСКИ ЧИСТЫЙ</a:t>
            </a:r>
          </a:p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ПРОДУКТ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Используем только натуральные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глины из местных карьеров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D455F98-D1C9-4BC9-B24D-5BD6C354CD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86" y="5091605"/>
            <a:ext cx="1248537" cy="124853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F074617-45C9-4ABA-B7F3-3CDCFE9FD756}"/>
              </a:ext>
            </a:extLst>
          </p:cNvPr>
          <p:cNvSpPr txBox="1"/>
          <p:nvPr/>
        </p:nvSpPr>
        <p:spPr>
          <a:xfrm>
            <a:off x="7681079" y="5093268"/>
            <a:ext cx="374910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+mj-lt"/>
                <a:cs typeface="Arial" panose="020B0604020202020204" pitchFamily="34" charset="0"/>
              </a:rPr>
              <a:t>РАБОТАЕМ С 2002 ГОДА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28 областей России уже оценили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качество и надежность нашей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продукции, присоединяйтесь!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13823F27-7A24-45D7-B689-3873BF80A773}"/>
              </a:ext>
            </a:extLst>
          </p:cNvPr>
          <p:cNvSpPr/>
          <p:nvPr/>
        </p:nvSpPr>
        <p:spPr>
          <a:xfrm>
            <a:off x="-7922" y="4578"/>
            <a:ext cx="3721403" cy="2632334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32EA27-2915-4B90-8748-DB37486DD2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26" y="407646"/>
            <a:ext cx="2437669" cy="182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5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0E9F4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494EAF2F-9D47-4AAE-916E-314681A7E595}"/>
              </a:ext>
            </a:extLst>
          </p:cNvPr>
          <p:cNvSpPr>
            <a:spLocks/>
          </p:cNvSpPr>
          <p:nvPr/>
        </p:nvSpPr>
        <p:spPr>
          <a:xfrm>
            <a:off x="577801" y="2204864"/>
            <a:ext cx="2261679" cy="4134134"/>
          </a:xfrm>
          <a:prstGeom prst="roundRect">
            <a:avLst>
              <a:gd name="adj" fmla="val 15039"/>
            </a:avLst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159E8AA-9FFF-495F-BD6C-3D8379B906F5}"/>
              </a:ext>
            </a:extLst>
          </p:cNvPr>
          <p:cNvSpPr/>
          <p:nvPr/>
        </p:nvSpPr>
        <p:spPr>
          <a:xfrm>
            <a:off x="7870477" y="2204864"/>
            <a:ext cx="3621602" cy="4134134"/>
          </a:xfrm>
          <a:prstGeom prst="roundRect">
            <a:avLst>
              <a:gd name="adj" fmla="val 5305"/>
            </a:avLst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8D6A109-C028-483C-AF6E-AABADF714BD5}"/>
              </a:ext>
            </a:extLst>
          </p:cNvPr>
          <p:cNvSpPr/>
          <p:nvPr/>
        </p:nvSpPr>
        <p:spPr>
          <a:xfrm>
            <a:off x="6846205" y="2204864"/>
            <a:ext cx="936104" cy="4134134"/>
          </a:xfrm>
          <a:prstGeom prst="roundRect">
            <a:avLst>
              <a:gd name="adj" fmla="val 15039"/>
            </a:avLst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F1199D1-F508-43F6-9F51-1BEAD9FFCBD4}"/>
              </a:ext>
            </a:extLst>
          </p:cNvPr>
          <p:cNvSpPr/>
          <p:nvPr/>
        </p:nvSpPr>
        <p:spPr>
          <a:xfrm>
            <a:off x="2927648" y="2204864"/>
            <a:ext cx="3621602" cy="4134134"/>
          </a:xfrm>
          <a:prstGeom prst="roundRect">
            <a:avLst>
              <a:gd name="adj" fmla="val 5305"/>
            </a:avLst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F35751-EFB2-4B38-89F0-4308EB465A47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E928C-0587-4679-AF81-08FEE3D92F8A}"/>
              </a:ext>
            </a:extLst>
          </p:cNvPr>
          <p:cNvSpPr txBox="1"/>
          <p:nvPr/>
        </p:nvSpPr>
        <p:spPr>
          <a:xfrm>
            <a:off x="4516241" y="398900"/>
            <a:ext cx="8781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 panose="00000700000000000000" pitchFamily="2" charset="-52"/>
              </a:rPr>
              <a:t>НАША ПРОДУКЦИЯ</a:t>
            </a:r>
          </a:p>
        </p:txBody>
      </p:sp>
      <p:sp>
        <p:nvSpPr>
          <p:cNvPr id="4" name="Стрелка: пятиугольник 3">
            <a:extLst>
              <a:ext uri="{FF2B5EF4-FFF2-40B4-BE49-F238E27FC236}">
                <a16:creationId xmlns:a16="http://schemas.microsoft.com/office/drawing/2014/main" id="{F9E79F34-C8D0-4F47-B39E-FA2ABC82B21E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6AEAE-B6CE-4B48-8CFF-FF6795614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49" y="155395"/>
            <a:ext cx="1763742" cy="13180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8E08FF-E0F0-45C9-9891-FE38B3D60BC6}"/>
              </a:ext>
            </a:extLst>
          </p:cNvPr>
          <p:cNvSpPr txBox="1"/>
          <p:nvPr/>
        </p:nvSpPr>
        <p:spPr>
          <a:xfrm>
            <a:off x="2945972" y="2204864"/>
            <a:ext cx="2997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Цветные кладочные </a:t>
            </a:r>
          </a:p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жаростойкие смеси</a:t>
            </a:r>
          </a:p>
          <a:p>
            <a:r>
              <a:rPr lang="ru-RU" dirty="0"/>
              <a:t>4 цвета в ассортименте, </a:t>
            </a:r>
          </a:p>
          <a:p>
            <a:r>
              <a:rPr lang="ru-RU" dirty="0"/>
              <a:t>фасовка 5, 10, 20 кг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684C8F-5B7B-404B-A71E-5EC82599795F}"/>
              </a:ext>
            </a:extLst>
          </p:cNvPr>
          <p:cNvSpPr txBox="1"/>
          <p:nvPr/>
        </p:nvSpPr>
        <p:spPr>
          <a:xfrm>
            <a:off x="2937236" y="3617441"/>
            <a:ext cx="361201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Кладочные жаростойкие </a:t>
            </a:r>
          </a:p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смеси</a:t>
            </a:r>
          </a:p>
          <a:p>
            <a:r>
              <a:rPr lang="ru-RU" dirty="0"/>
              <a:t>3 вида, с цементом и без цемента,</a:t>
            </a:r>
          </a:p>
          <a:p>
            <a:r>
              <a:rPr lang="ru-RU" dirty="0"/>
              <a:t>различные фасовки</a:t>
            </a: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DF78D39-4A60-4B8A-8135-9744274A9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085" y="5056608"/>
            <a:ext cx="755070" cy="1173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1DC83F8-7714-4ABE-A498-FE8E61967FFA}"/>
              </a:ext>
            </a:extLst>
          </p:cNvPr>
          <p:cNvSpPr txBox="1"/>
          <p:nvPr/>
        </p:nvSpPr>
        <p:spPr>
          <a:xfrm>
            <a:off x="2945972" y="5135577"/>
            <a:ext cx="2698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Клей жаростойкий</a:t>
            </a:r>
          </a:p>
          <a:p>
            <a:r>
              <a:rPr lang="ru-RU" dirty="0"/>
              <a:t>фасовка 3, 10, 20 кг</a:t>
            </a: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27BB139-77E4-4F96-9F8D-0B85465057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09" y="2310561"/>
            <a:ext cx="755070" cy="1173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3A2E45-980C-4F5D-AE5E-E3C6A6C5ABE2}"/>
              </a:ext>
            </a:extLst>
          </p:cNvPr>
          <p:cNvSpPr txBox="1"/>
          <p:nvPr/>
        </p:nvSpPr>
        <p:spPr>
          <a:xfrm>
            <a:off x="7883120" y="2204864"/>
            <a:ext cx="3568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Штукатурка жаростойкая</a:t>
            </a:r>
          </a:p>
          <a:p>
            <a:r>
              <a:rPr lang="ru-RU" dirty="0"/>
              <a:t>Фасовка 3, 10, 20 кг</a:t>
            </a:r>
          </a:p>
          <a:p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543436E-C2C1-407A-8B70-150E7E32B4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17" y="3723138"/>
            <a:ext cx="775080" cy="11736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5F77322-48D4-4ACA-898F-51FF2D4950EF}"/>
              </a:ext>
            </a:extLst>
          </p:cNvPr>
          <p:cNvSpPr txBox="1"/>
          <p:nvPr/>
        </p:nvSpPr>
        <p:spPr>
          <a:xfrm>
            <a:off x="7875091" y="3632892"/>
            <a:ext cx="3457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Ремонтная жаростойкая</a:t>
            </a:r>
          </a:p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смесь</a:t>
            </a:r>
          </a:p>
          <a:p>
            <a:r>
              <a:rPr lang="ru-RU" dirty="0"/>
              <a:t>Фасовка 3, 10 кг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C0A570-FCCB-ED7A-C9FD-6F42A4576E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494" y="2298377"/>
            <a:ext cx="755605" cy="11736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B37BCF-A3FA-444E-9F22-0333946A57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67" y="2298377"/>
            <a:ext cx="755605" cy="11736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9DC83A-E4F0-1FB5-D6E6-C5A734AA4A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53" y="2298377"/>
            <a:ext cx="755605" cy="11736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4EB55BE-E828-41DE-99D9-DA905915D71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8500" y1="84167" x2="62500" y2="83333"/>
                        <a14:foregroundMark x1="62500" y1="83333" x2="30750" y2="86833"/>
                        <a14:foregroundMark x1="30750" y1="86833" x2="62250" y2="89500"/>
                        <a14:foregroundMark x1="62250" y1="89500" x2="33625" y2="8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138" y="5108966"/>
            <a:ext cx="1223413" cy="91756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5C3BFC4-F867-4B0A-AD63-81109FD067BD}"/>
              </a:ext>
            </a:extLst>
          </p:cNvPr>
          <p:cNvSpPr txBox="1"/>
          <p:nvPr/>
        </p:nvSpPr>
        <p:spPr>
          <a:xfrm>
            <a:off x="7994626" y="5165398"/>
            <a:ext cx="31375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07300"/>
                </a:solidFill>
                <a:latin typeface="+mj-lt"/>
              </a:rPr>
              <a:t>Мастика жаростойкая</a:t>
            </a:r>
          </a:p>
          <a:p>
            <a:r>
              <a:rPr lang="ru-RU" dirty="0"/>
              <a:t>Фасовка 1,5 и 4 кг</a:t>
            </a:r>
          </a:p>
          <a:p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AA14816-6EFA-985D-3A07-EB22B131095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0" y="3647323"/>
            <a:ext cx="755605" cy="11736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4C17E96-940E-2D4A-7055-F44912BB402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66" y="3647323"/>
            <a:ext cx="755605" cy="11736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800187-1E7C-405B-861F-86594407F3D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16" y="2301051"/>
            <a:ext cx="755247" cy="11738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E47FB6E-601E-4C75-A031-A2C6D043114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26" y="3650271"/>
            <a:ext cx="755070" cy="11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7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29" grpId="0" animBg="1"/>
      <p:bldP spid="7" grpId="0"/>
      <p:bldP spid="11" grpId="0"/>
      <p:bldP spid="16" grpId="0"/>
      <p:bldP spid="20" grpId="0"/>
      <p:bldP spid="23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907560" y="334929"/>
            <a:ext cx="79528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Цветная кладочная жаростойкая смесь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«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», цвет белый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963302-92AC-4C6B-9F2A-139068237B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419" y="2076392"/>
            <a:ext cx="2889879" cy="4491721"/>
          </a:xfrm>
          <a:prstGeom prst="rect">
            <a:avLst/>
          </a:prstGeom>
          <a:effectLst>
            <a:glow>
              <a:srgbClr val="C230AA">
                <a:alpha val="9000"/>
              </a:srgbClr>
            </a:glow>
            <a:outerShdw blurRad="279400" dist="50800" sx="102000" sy="102000" algn="l" rotWithShape="0">
              <a:prstClr val="black">
                <a:alpha val="22000"/>
              </a:prstClr>
            </a:outerShdw>
            <a:reflection stA="52000" endA="300" endPos="0" dir="5400000" sy="-100000" algn="bl" rotWithShape="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68E08A-5F20-4BF3-8BD5-7905E3C1321E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0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650789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465773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7923" y="5301208"/>
            <a:ext cx="660797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-7923" y="6093296"/>
            <a:ext cx="624793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852936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12975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1002448" y="2118430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+1350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981661" y="2893874"/>
            <a:ext cx="587789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к</a:t>
            </a:r>
            <a:r>
              <a:rPr lang="ru-RU" sz="2000" dirty="0">
                <a:cs typeface="Arial" pitchFamily="34" charset="0"/>
              </a:rPr>
              <a:t>ладка бытовых печей и каминов </a:t>
            </a:r>
          </a:p>
          <a:p>
            <a:r>
              <a:rPr lang="ru-RU" sz="2000" dirty="0">
                <a:cs typeface="Arial" pitchFamily="34" charset="0"/>
              </a:rPr>
              <a:t>внутри помещений</a:t>
            </a: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" y="2932794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981661" y="3669251"/>
            <a:ext cx="53796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г</a:t>
            </a:r>
            <a:r>
              <a:rPr lang="ru-RU" sz="2000" dirty="0">
                <a:cs typeface="Arial" pitchFamily="34" charset="0"/>
              </a:rPr>
              <a:t>лина каолиновая высшей очистки, </a:t>
            </a:r>
          </a:p>
          <a:p>
            <a:r>
              <a:rPr lang="ru-RU" sz="2000" dirty="0">
                <a:cs typeface="Arial" pitchFamily="34" charset="0"/>
              </a:rPr>
              <a:t>кварцевый песок, минеральные добавки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3746253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987519" y="450157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у</a:t>
            </a:r>
            <a:r>
              <a:rPr lang="ru-RU" sz="2000" dirty="0">
                <a:cs typeface="Arial" pitchFamily="34" charset="0"/>
              </a:rPr>
              <a:t>паковка 5 кг/12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кирпича,</a:t>
            </a:r>
          </a:p>
          <a:p>
            <a:r>
              <a:rPr lang="ru-RU" sz="2000" dirty="0">
                <a:cs typeface="Arial" pitchFamily="34" charset="0"/>
              </a:rPr>
              <a:t>упаковка 20 кг/50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4581687"/>
            <a:ext cx="576000" cy="576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5395560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970695" y="530603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не ограничен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0" y="6179523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974797" y="623669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5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1DF32-B51B-40E7-9895-E858F9DC4FC9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F4EBAA9-335B-4D83-9694-16B982683546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4AC749-25D2-4A30-A5CD-07B97340B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CCE8E8-DBA5-4C54-A605-21A0FDA83189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2D651B-29CF-415D-A6F7-82D3A46B8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348" y="2564904"/>
            <a:ext cx="3501008" cy="3501008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0EA9C9-B168-46C0-9734-95F83E6A65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348880"/>
            <a:ext cx="5244075" cy="3933056"/>
          </a:xfrm>
          <a:prstGeom prst="rect">
            <a:avLst/>
          </a:prstGeom>
          <a:ln w="38100">
            <a:solidFill>
              <a:srgbClr val="F07300"/>
            </a:solidFill>
          </a:ln>
          <a:effectLst>
            <a:outerShdw blurRad="50800" dist="1016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 extrusionH="76200">
            <a:extrusionClr>
              <a:schemeClr val="bg1"/>
            </a:extrusion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78E0B7-EF35-44B9-AD9B-D5633F7D4E01}"/>
              </a:ext>
            </a:extLst>
          </p:cNvPr>
          <p:cNvSpPr/>
          <p:nvPr/>
        </p:nvSpPr>
        <p:spPr>
          <a:xfrm>
            <a:off x="4710431" y="4912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  <a:cs typeface="Arial" pitchFamily="34" charset="0"/>
              </a:rPr>
              <a:t>Примеры готовых объектов</a:t>
            </a:r>
            <a:endParaRPr lang="ru-RU" sz="2800" dirty="0">
              <a:latin typeface="Montserrat SemiBold" panose="00000700000000000000" pitchFamily="2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9B06FE-AAD6-4A9D-87C9-CD176ECA17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" t="4340" r="4056" b="4855"/>
          <a:stretch/>
        </p:blipFill>
        <p:spPr>
          <a:xfrm>
            <a:off x="9466517" y="3037059"/>
            <a:ext cx="2623978" cy="2556697"/>
          </a:xfrm>
          <a:prstGeom prst="ellipse">
            <a:avLst/>
          </a:prstGeom>
          <a:noFill/>
          <a:ln w="38100">
            <a:solidFill>
              <a:srgbClr val="F07300"/>
            </a:solidFill>
          </a:ln>
          <a:scene3d>
            <a:camera prst="orthographicFront"/>
            <a:lightRig rig="threePt" dir="t"/>
          </a:scene3d>
          <a:sp3d prstMaterial="plastic"/>
        </p:spPr>
      </p:pic>
    </p:spTree>
    <p:extLst>
      <p:ext uri="{BB962C8B-B14F-4D97-AF65-F5344CB8AC3E}">
        <p14:creationId xmlns:p14="http://schemas.microsoft.com/office/powerpoint/2010/main" val="361792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872130" y="106708"/>
            <a:ext cx="79528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Цветная кладочная жаростойкая смесь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«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», цвет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графит, терракот, бежевый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68E08A-5F20-4BF3-8BD5-7905E3C1321E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0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650789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465773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7923" y="5301208"/>
            <a:ext cx="660797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-7923" y="6093296"/>
            <a:ext cx="624793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852936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12975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1002448" y="2118430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+1350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981661" y="2893874"/>
            <a:ext cx="587789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к</a:t>
            </a:r>
            <a:r>
              <a:rPr lang="ru-RU" sz="2000" dirty="0">
                <a:cs typeface="Arial" pitchFamily="34" charset="0"/>
              </a:rPr>
              <a:t>ладка бытовых печей и каминов </a:t>
            </a:r>
          </a:p>
          <a:p>
            <a:r>
              <a:rPr lang="ru-RU" sz="2000" dirty="0">
                <a:cs typeface="Arial" pitchFamily="34" charset="0"/>
              </a:rPr>
              <a:t>внутри помещений</a:t>
            </a: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" y="2932794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981661" y="3669251"/>
            <a:ext cx="60372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/>
              <a:t>Глина шамотная, кварцевый песок, </a:t>
            </a:r>
          </a:p>
          <a:p>
            <a:r>
              <a:rPr lang="ru-RU" sz="2000" dirty="0"/>
              <a:t>минеральные наполнители, неорганический пигмент</a:t>
            </a:r>
            <a:endParaRPr lang="ru-RU" sz="2000" b="1" dirty="0">
              <a:cs typeface="Arial" pitchFamily="34" charset="0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3746253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987519" y="450157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у</a:t>
            </a:r>
            <a:r>
              <a:rPr lang="ru-RU" sz="2000" dirty="0">
                <a:cs typeface="Arial" pitchFamily="34" charset="0"/>
              </a:rPr>
              <a:t>паковка 5 кг/12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кирпича,</a:t>
            </a:r>
          </a:p>
          <a:p>
            <a:r>
              <a:rPr lang="ru-RU" sz="2000" dirty="0">
                <a:cs typeface="Arial" pitchFamily="34" charset="0"/>
              </a:rPr>
              <a:t>упаковка 20 кг/50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4581687"/>
            <a:ext cx="576000" cy="576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5395560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970695" y="530603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dirty="0">
                <a:cs typeface="Arial" pitchFamily="34" charset="0"/>
              </a:rPr>
              <a:t>- 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не ограничен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0" y="6179523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974797" y="623669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F7E6EF-912D-4B26-B176-7F4D75E5D0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512" y="1768504"/>
            <a:ext cx="1852931" cy="288000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91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F55EC96-EBAE-44D6-959E-5CE8285ABFC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379" y="2882253"/>
            <a:ext cx="1852931" cy="288000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91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6F2AE9-9F48-4A46-97F2-43A2C99E50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251" y="3940314"/>
            <a:ext cx="1852931" cy="288000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9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868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1DF32-B51B-40E7-9895-E858F9DC4FC9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F4EBAA9-335B-4D83-9694-16B982683546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4AC749-25D2-4A30-A5CD-07B97340B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CCE8E8-DBA5-4C54-A605-21A0FDA83189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78E0B7-EF35-44B9-AD9B-D5633F7D4E01}"/>
              </a:ext>
            </a:extLst>
          </p:cNvPr>
          <p:cNvSpPr/>
          <p:nvPr/>
        </p:nvSpPr>
        <p:spPr>
          <a:xfrm>
            <a:off x="4799856" y="33734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  <a:cs typeface="Arial" pitchFamily="34" charset="0"/>
              </a:rPr>
              <a:t>Примеры готовых объектов</a:t>
            </a:r>
            <a:endParaRPr lang="ru-RU" sz="2800" dirty="0">
              <a:latin typeface="Montserrat SemiBold" panose="00000700000000000000" pitchFamily="2" charset="-52"/>
            </a:endParaRPr>
          </a:p>
          <a:p>
            <a:pPr algn="ctr"/>
            <a:r>
              <a:rPr lang="ru-RU" sz="2800" dirty="0">
                <a:latin typeface="Montserrat SemiBold" panose="00000700000000000000" pitchFamily="2" charset="-52"/>
              </a:rPr>
              <a:t>Цвет - графит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837AF8-7611-481B-9BB7-D989AA4D04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276872"/>
            <a:ext cx="5076056" cy="3807042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8BCE02-1E87-4DE6-A453-93BEFD2819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795" y="2276872"/>
            <a:ext cx="3308543" cy="3847713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AFC4263-5684-49BB-94BE-F26E86D8B1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" t="2873" r="3322" b="5215"/>
          <a:stretch/>
        </p:blipFill>
        <p:spPr>
          <a:xfrm>
            <a:off x="9342709" y="3028265"/>
            <a:ext cx="2585939" cy="2304256"/>
          </a:xfrm>
          <a:prstGeom prst="ellipse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326207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1DF32-B51B-40E7-9895-E858F9DC4FC9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F4EBAA9-335B-4D83-9694-16B982683546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4AC749-25D2-4A30-A5CD-07B97340B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CCE8E8-DBA5-4C54-A605-21A0FDA83189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78E0B7-EF35-44B9-AD9B-D5633F7D4E01}"/>
              </a:ext>
            </a:extLst>
          </p:cNvPr>
          <p:cNvSpPr/>
          <p:nvPr/>
        </p:nvSpPr>
        <p:spPr>
          <a:xfrm>
            <a:off x="4727848" y="33734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  <a:cs typeface="Arial" pitchFamily="34" charset="0"/>
              </a:rPr>
              <a:t>Примеры готовых объектов</a:t>
            </a:r>
            <a:endParaRPr lang="ru-RU" sz="2800" dirty="0">
              <a:latin typeface="Montserrat SemiBold" panose="00000700000000000000" pitchFamily="2" charset="-52"/>
            </a:endParaRPr>
          </a:p>
          <a:p>
            <a:pPr algn="ctr"/>
            <a:r>
              <a:rPr lang="ru-RU" sz="2800" dirty="0">
                <a:latin typeface="Montserrat SemiBold" panose="00000700000000000000" pitchFamily="2" charset="-52"/>
              </a:rPr>
              <a:t>Цвет - терракот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6477AB-D22F-4FED-B892-95CFBD03CF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044183"/>
            <a:ext cx="3777909" cy="4538029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67C06B-6D30-440B-AD5D-231192EBC1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635" y="2120031"/>
            <a:ext cx="4242310" cy="424231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569F83-CC65-49EF-B61C-DA23E65F3C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" t="2114" r="2854" b="3996"/>
          <a:stretch/>
        </p:blipFill>
        <p:spPr>
          <a:xfrm>
            <a:off x="9048328" y="2996951"/>
            <a:ext cx="2664296" cy="2448273"/>
          </a:xfrm>
          <a:prstGeom prst="ellipse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13797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F71DF32-B51B-40E7-9895-E858F9DC4FC9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F4EBAA9-335B-4D83-9694-16B982683546}"/>
              </a:ext>
            </a:extLst>
          </p:cNvPr>
          <p:cNvSpPr/>
          <p:nvPr/>
        </p:nvSpPr>
        <p:spPr>
          <a:xfrm>
            <a:off x="-7923" y="0"/>
            <a:ext cx="372140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4AC749-25D2-4A30-A5CD-07B97340B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CCE8E8-DBA5-4C54-A605-21A0FDA83189}"/>
              </a:ext>
            </a:extLst>
          </p:cNvPr>
          <p:cNvSpPr txBox="1"/>
          <p:nvPr/>
        </p:nvSpPr>
        <p:spPr>
          <a:xfrm>
            <a:off x="2227650" y="275788"/>
            <a:ext cx="1124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СЕРИЯ</a:t>
            </a:r>
          </a:p>
          <a:p>
            <a:pPr algn="ctr"/>
            <a:r>
              <a:rPr lang="en-US" sz="4000" b="1" dirty="0">
                <a:solidFill>
                  <a:srgbClr val="F07300"/>
                </a:solidFill>
              </a:rPr>
              <a:t>PRO</a:t>
            </a:r>
            <a:endParaRPr lang="ru-RU" sz="4000" b="1" dirty="0">
              <a:solidFill>
                <a:srgbClr val="F073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C78E0B7-EF35-44B9-AD9B-D5633F7D4E01}"/>
              </a:ext>
            </a:extLst>
          </p:cNvPr>
          <p:cNvSpPr/>
          <p:nvPr/>
        </p:nvSpPr>
        <p:spPr>
          <a:xfrm>
            <a:off x="4727848" y="33734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  <a:cs typeface="Arial" pitchFamily="34" charset="0"/>
              </a:rPr>
              <a:t>Пример цвета шва</a:t>
            </a:r>
            <a:endParaRPr lang="ru-RU" sz="2800" dirty="0">
              <a:latin typeface="Montserrat SemiBold" panose="00000700000000000000" pitchFamily="2" charset="-52"/>
            </a:endParaRPr>
          </a:p>
          <a:p>
            <a:pPr algn="ctr"/>
            <a:r>
              <a:rPr lang="ru-RU" sz="2800" dirty="0">
                <a:latin typeface="Montserrat SemiBold" panose="00000700000000000000" pitchFamily="2" charset="-52"/>
              </a:rPr>
              <a:t>Цвет - бежевый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487A61-9775-4FB3-BBF7-6585CA90C9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" r="19562" b="11660"/>
          <a:stretch/>
        </p:blipFill>
        <p:spPr>
          <a:xfrm rot="5400000">
            <a:off x="1411135" y="1935301"/>
            <a:ext cx="4051610" cy="4590737"/>
          </a:xfrm>
          <a:prstGeom prst="ellipse">
            <a:avLst/>
          </a:prstGeom>
          <a:ln w="50800">
            <a:solidFill>
              <a:srgbClr val="F07300"/>
            </a:solidFill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28E0F3-DDF9-4C98-B274-25C613634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716" y="2213552"/>
            <a:ext cx="4374713" cy="404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2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897680" y="337694"/>
            <a:ext cx="67249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Смесь кладочная </a:t>
            </a:r>
            <a:r>
              <a:rPr lang="ru-RU" sz="2800" b="1" dirty="0" err="1">
                <a:latin typeface="Montserrat SemiBold" panose="00000700000000000000" pitchFamily="2" charset="-52"/>
              </a:rPr>
              <a:t>глино</a:t>
            </a:r>
            <a:r>
              <a:rPr lang="ru-RU" sz="2800" b="1" dirty="0">
                <a:latin typeface="Montserrat SemiBold" panose="00000700000000000000" pitchFamily="2" charset="-52"/>
              </a:rPr>
              <a:t>-песчаная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жаростойкая 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0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650789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465773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7923" y="5301208"/>
            <a:ext cx="660797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-7923" y="6093296"/>
            <a:ext cx="624793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852936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12975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1002448" y="2118430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+1350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981661" y="2893874"/>
            <a:ext cx="587789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к</a:t>
            </a:r>
            <a:r>
              <a:rPr lang="ru-RU" sz="2000" dirty="0">
                <a:cs typeface="Arial" pitchFamily="34" charset="0"/>
              </a:rPr>
              <a:t>ладка бытовых печей и каминов </a:t>
            </a:r>
          </a:p>
          <a:p>
            <a:r>
              <a:rPr lang="ru-RU" sz="2000" dirty="0">
                <a:cs typeface="Arial" pitchFamily="34" charset="0"/>
              </a:rPr>
              <a:t>внутри помещений</a:t>
            </a: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" y="2932794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981661" y="3669251"/>
            <a:ext cx="31879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глина шамотная,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кварцевый песок</a:t>
            </a:r>
            <a:endParaRPr lang="ru-RU" sz="2000" dirty="0">
              <a:cs typeface="Arial" pitchFamily="34" charset="0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3746253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987519" y="4501576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у</a:t>
            </a:r>
            <a:r>
              <a:rPr lang="ru-RU" sz="2000" dirty="0">
                <a:cs typeface="Arial" pitchFamily="34" charset="0"/>
              </a:rPr>
              <a:t>паковка 5 кг/12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кирпича,</a:t>
            </a:r>
          </a:p>
          <a:p>
            <a:r>
              <a:rPr lang="ru-RU" sz="2000" dirty="0">
                <a:cs typeface="Arial" pitchFamily="34" charset="0"/>
              </a:rPr>
              <a:t>упаковка 20 кг/50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4581687"/>
            <a:ext cx="576000" cy="576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5395560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970695" y="530603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не ограничен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0" y="6179523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974797" y="623669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67051A-2186-CFA7-F984-CC88F639B4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14" y="2034457"/>
            <a:ext cx="2892625" cy="4492800"/>
          </a:xfrm>
          <a:prstGeom prst="rect">
            <a:avLst/>
          </a:prstGeom>
          <a:effectLst>
            <a:outerShdw blurRad="152400" dist="38100" sx="102000" sy="102000" algn="ctr" rotWithShape="0">
              <a:srgbClr val="000000">
                <a:alpha val="6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491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4727220" y="552787"/>
            <a:ext cx="5593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Примеры готовых объектов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671D534-9055-4DE0-8504-792B7F67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71" y="2215326"/>
            <a:ext cx="5852798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322DF31-7334-4999-AA01-EC3A0BC3E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2215326"/>
            <a:ext cx="5280000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164310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723754" y="337694"/>
            <a:ext cx="70727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Кладочная жаростойкая смесь для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печей и каминов "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" 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0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650789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614456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7923" y="5301208"/>
            <a:ext cx="660797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-7923" y="6093296"/>
            <a:ext cx="624793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852936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12975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1002448" y="2118430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+1350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981661" y="2893874"/>
            <a:ext cx="5877891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к</a:t>
            </a:r>
            <a:r>
              <a:rPr lang="ru-RU" sz="2000" dirty="0">
                <a:cs typeface="Arial" pitchFamily="34" charset="0"/>
              </a:rPr>
              <a:t>ладка бытовых печей и каминов </a:t>
            </a:r>
          </a:p>
          <a:p>
            <a:r>
              <a:rPr lang="ru-RU" sz="2000" dirty="0">
                <a:cs typeface="Arial" pitchFamily="34" charset="0"/>
              </a:rPr>
              <a:t>внутри и снаружи помещений</a:t>
            </a: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" y="2932794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981661" y="3604772"/>
            <a:ext cx="586179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– глина огнеупорная, цементное вяжущее, </a:t>
            </a:r>
          </a:p>
          <a:p>
            <a:r>
              <a:rPr lang="ru-RU" sz="2000" dirty="0">
                <a:cs typeface="Arial" pitchFamily="34" charset="0"/>
              </a:rPr>
              <a:t>минеральные наполнители, </a:t>
            </a:r>
          </a:p>
          <a:p>
            <a:r>
              <a:rPr lang="ru-RU" sz="2000" dirty="0">
                <a:cs typeface="Arial" pitchFamily="34" charset="0"/>
              </a:rPr>
              <a:t>модифицирующие полимерные добавки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3852120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987519" y="4743033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упаковка 18 кг/45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кирпича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74" y="4677151"/>
            <a:ext cx="546194" cy="54619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5395560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970695" y="530603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не ограничен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0" y="6179523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974797" y="623669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F59015-2E3A-B181-989D-31A43C4793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615" y="2118408"/>
            <a:ext cx="2892625" cy="4492800"/>
          </a:xfrm>
          <a:prstGeom prst="rect">
            <a:avLst/>
          </a:prstGeom>
          <a:effectLst>
            <a:outerShdw blurRad="139700" dist="38100" dir="2700000" sx="101000" sy="101000" algn="ctr" rotWithShape="0">
              <a:srgbClr val="000000">
                <a:alpha val="68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009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D2DFEE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4727220" y="552787"/>
            <a:ext cx="5593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Примеры готовых объектов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D1DBB5-9AE5-45E6-9CA4-FCEFE6557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2345213"/>
            <a:ext cx="5280000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F3CDBA-7EA9-40A9-82AF-272CCCF57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2345213"/>
            <a:ext cx="5279999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272984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4463540" y="337694"/>
            <a:ext cx="55931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Клей жаростойкий для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печей и каминов "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"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-90826" y="2036622"/>
            <a:ext cx="8347066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12655" y="3557257"/>
            <a:ext cx="7476092" cy="23567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614456"/>
            <a:ext cx="6974352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12655" y="5691090"/>
            <a:ext cx="6358685" cy="1470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0" y="6315861"/>
            <a:ext cx="5993663" cy="15437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709540"/>
            <a:ext cx="7960663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29" y="206351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896671" y="2012098"/>
            <a:ext cx="4329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+450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887591" y="2815748"/>
            <a:ext cx="65398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облицовка и выравнивание поверхности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бытовых печей и каминов</a:t>
            </a:r>
            <a:endParaRPr lang="ru-RU" sz="2000" dirty="0"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8" y="2883715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878352" y="3552209"/>
            <a:ext cx="66266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глина огнеупорная, фракционированный песок,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цементное вяжущее, минеральные наполнители,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модифицирующие полимерные добавки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3" y="3795625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899813" y="459026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упаковка 3 кг/4,5 м² при толщине слоя 1 мм</a:t>
            </a:r>
          </a:p>
          <a:p>
            <a:r>
              <a:rPr lang="ru-RU" sz="2000" dirty="0">
                <a:cs typeface="Arial" pitchFamily="34" charset="0"/>
              </a:rPr>
              <a:t>упаковка 10 кг/15 м² при толщине слоя 1 мм</a:t>
            </a:r>
          </a:p>
          <a:p>
            <a:r>
              <a:rPr lang="ru-RU" sz="2000" dirty="0">
                <a:cs typeface="Arial" pitchFamily="34" charset="0"/>
              </a:rPr>
              <a:t>упаковка 20 кг/30 м² при толщине слоя 1 мм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9" y="4877268"/>
            <a:ext cx="546194" cy="54619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6" y="5705790"/>
            <a:ext cx="493977" cy="493977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878352" y="561481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12 месяцев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6" y="6315861"/>
            <a:ext cx="493977" cy="493977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880101" y="633158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A6AD64-6423-19BB-B1C4-C41834ACD5E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214" y="2125225"/>
            <a:ext cx="2892625" cy="4492800"/>
          </a:xfrm>
          <a:prstGeom prst="rect">
            <a:avLst/>
          </a:prstGeom>
          <a:effectLst>
            <a:outerShdw blurRad="101600" dist="38100" dir="2700000" sx="101000" sy="101000" algn="ctr" rotWithShape="0">
              <a:srgbClr val="000000">
                <a:alpha val="6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58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4727220" y="552787"/>
            <a:ext cx="5593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Примеры готовых объектов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391EC5-0EE2-4DAF-B2E6-AA4DBEC76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2143655"/>
            <a:ext cx="5904001" cy="4428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6E15DFD-D7C7-4D5D-AC7F-FD55964FE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819" y="2138111"/>
            <a:ext cx="3273828" cy="4365104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38780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4240724" y="337694"/>
            <a:ext cx="60388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Штукатурка жаростойкая для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печей и каминов "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"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-61610" y="2036622"/>
            <a:ext cx="831785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552209"/>
            <a:ext cx="7512897" cy="28615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614456"/>
            <a:ext cx="7017274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 flipV="1">
            <a:off x="-12655" y="5636832"/>
            <a:ext cx="6540703" cy="54259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0" y="6315861"/>
            <a:ext cx="624001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709540"/>
            <a:ext cx="7960663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29" y="206351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896671" y="2012098"/>
            <a:ext cx="4329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+600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887591" y="2815748"/>
            <a:ext cx="488973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оштукатуривание печей и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каминов внутри помещений </a:t>
            </a:r>
            <a:endParaRPr lang="ru-RU" sz="2000" dirty="0"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8" y="2883715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878352" y="3552209"/>
            <a:ext cx="66266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глина огнеупорная, фракционированный песок,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цементное вяжущее, минеральные наполнители, гипс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модифицирующие полимерные добавки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3" y="3795625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899813" y="459026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упаковка 3 кг/4,5 м² при толщине слоя 1 мм</a:t>
            </a:r>
          </a:p>
          <a:p>
            <a:r>
              <a:rPr lang="ru-RU" sz="2000" dirty="0">
                <a:cs typeface="Arial" pitchFamily="34" charset="0"/>
              </a:rPr>
              <a:t>упаковка 10 кг/15 м² при толщине слоя 1 мм</a:t>
            </a:r>
          </a:p>
          <a:p>
            <a:r>
              <a:rPr lang="ru-RU" sz="2000" dirty="0">
                <a:cs typeface="Arial" pitchFamily="34" charset="0"/>
              </a:rPr>
              <a:t>упаковка 20 кг/30 м² при толщине слоя 1 мм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9" y="4877268"/>
            <a:ext cx="546194" cy="54619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47" y="5729358"/>
            <a:ext cx="493977" cy="493977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878352" y="5612938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12 месяцев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6" y="6315861"/>
            <a:ext cx="493977" cy="493977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848756" y="633158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D899C0-3A9A-BF75-7E4E-83F5F818068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218" y="2132188"/>
            <a:ext cx="2892625" cy="4492800"/>
          </a:xfrm>
          <a:prstGeom prst="rect">
            <a:avLst/>
          </a:prstGeom>
          <a:effectLst>
            <a:outerShdw blurRad="101600" dist="38100" dir="2700000" sx="101000" sy="101000" algn="ctr" rotWithShape="0">
              <a:srgbClr val="000000">
                <a:alpha val="56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671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4727220" y="552787"/>
            <a:ext cx="5593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Примеры готовых объектов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4CED48-97A0-4647-AC75-F296D9AFD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8" y="2174758"/>
            <a:ext cx="5280000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19B449-4890-415F-B602-CA1FB08343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" t="2826" r="2841" b="3992"/>
          <a:stretch/>
        </p:blipFill>
        <p:spPr>
          <a:xfrm>
            <a:off x="6456040" y="2174758"/>
            <a:ext cx="5408780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351127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4413848" y="337694"/>
            <a:ext cx="56925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Ремонтная смесь для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печей и каминов "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" 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-12655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30997" y="3557602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614456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 flipV="1">
            <a:off x="-12655" y="5667484"/>
            <a:ext cx="6468695" cy="23606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0" y="6315861"/>
            <a:ext cx="6103387" cy="1572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709540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29" y="206351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896671" y="2012098"/>
            <a:ext cx="4329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+450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887591" y="2815748"/>
            <a:ext cx="4843442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ремонт бытовых печей и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каминов</a:t>
            </a:r>
            <a:endParaRPr lang="ru-RU" sz="2000" dirty="0"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8" y="2883715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878352" y="3552209"/>
            <a:ext cx="59827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огнеупорные наполнители, </a:t>
            </a:r>
            <a:r>
              <a:rPr lang="ru-RU" sz="2000" dirty="0" err="1">
                <a:latin typeface="+mj-lt"/>
                <a:cs typeface="Arial" pitchFamily="34" charset="0"/>
              </a:rPr>
              <a:t>фракц</a:t>
            </a:r>
            <a:r>
              <a:rPr lang="ru-RU" sz="2000" dirty="0">
                <a:latin typeface="+mj-lt"/>
                <a:cs typeface="Arial" pitchFamily="34" charset="0"/>
              </a:rPr>
              <a:t>. песок,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цементное вяжущее, минеральные наполнители,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модифицирующие полимерные добавки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99" y="3796080"/>
            <a:ext cx="600334" cy="600334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856463" y="4763735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напрямую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latin typeface="+mj-lt"/>
                <a:cs typeface="Arial" pitchFamily="34" charset="0"/>
              </a:rPr>
              <a:t>зависит от объема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выполняемых ремонтных работ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9" y="4877268"/>
            <a:ext cx="546194" cy="546194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6" y="5705790"/>
            <a:ext cx="493977" cy="493977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878352" y="558159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12 месяцев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6" y="6315861"/>
            <a:ext cx="493977" cy="493977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848756" y="633158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52D665-0906-0362-C625-D306635FCE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582" y="2035226"/>
            <a:ext cx="2968810" cy="4492800"/>
          </a:xfrm>
          <a:prstGeom prst="rect">
            <a:avLst/>
          </a:prstGeom>
          <a:effectLst>
            <a:outerShdw blurRad="139700" dist="38100" dir="2700000" sx="101000" sy="101000" algn="ctr" rotWithShape="0">
              <a:srgbClr val="000000">
                <a:alpha val="5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044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-7208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5353198" y="552787"/>
            <a:ext cx="434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Область применения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67633A-E71B-4F1E-A248-31045BD9A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90" y="2058642"/>
            <a:ext cx="5280000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2C78C8-44B6-45A0-9175-7EFAD6C0D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938" y="2058642"/>
            <a:ext cx="5617021" cy="396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238169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881651" y="337694"/>
            <a:ext cx="67569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Мертель шамотный для кладки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огнеупорного кирпича "</a:t>
            </a:r>
            <a:r>
              <a:rPr lang="ru-RU" sz="2800" b="1" dirty="0" err="1">
                <a:latin typeface="Montserrat SemiBold" panose="00000700000000000000" pitchFamily="2" charset="-52"/>
              </a:rPr>
              <a:t>Печникъ</a:t>
            </a:r>
            <a:r>
              <a:rPr lang="ru-RU" sz="2800" b="1" dirty="0">
                <a:latin typeface="Montserrat SemiBold" panose="00000700000000000000" pitchFamily="2" charset="-52"/>
              </a:rPr>
              <a:t>"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-12655" y="2073546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30997" y="3557602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429645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 flipV="1">
            <a:off x="0" y="5225147"/>
            <a:ext cx="6646151" cy="24254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0" y="6102719"/>
            <a:ext cx="6201642" cy="15973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709540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29" y="206351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896671" y="2012098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+1690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887591" y="2815748"/>
            <a:ext cx="60290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кладка, ремонт топок и внутренних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стен печей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8" y="2883715"/>
            <a:ext cx="576000" cy="57600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72E7BB-31CA-4596-A2B5-E8DAD5C2EC55}"/>
              </a:ext>
            </a:extLst>
          </p:cNvPr>
          <p:cNvSpPr txBox="1"/>
          <p:nvPr/>
        </p:nvSpPr>
        <p:spPr>
          <a:xfrm>
            <a:off x="895218" y="3617748"/>
            <a:ext cx="57509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Состав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000" dirty="0">
                <a:cs typeface="Arial" pitchFamily="34" charset="0"/>
              </a:rPr>
              <a:t>– </a:t>
            </a:r>
            <a:r>
              <a:rPr lang="ru-RU" sz="2000" dirty="0">
                <a:latin typeface="+mj-lt"/>
                <a:cs typeface="Arial" pitchFamily="34" charset="0"/>
              </a:rPr>
              <a:t>мертель шамотный МШ-28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(глина огнеупорная, порошок шамотный молотый)</a:t>
            </a: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E30FEC2-DBA8-4CA2-8F08-68E1A5D7A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3" y="3688559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895218" y="4473301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упаковка 20 кг/40 </a:t>
            </a:r>
            <a:r>
              <a:rPr lang="ru-RU" sz="2000" dirty="0" err="1">
                <a:cs typeface="Arial" pitchFamily="34" charset="0"/>
              </a:rPr>
              <a:t>шт</a:t>
            </a:r>
            <a:r>
              <a:rPr lang="ru-RU" sz="2000" dirty="0">
                <a:cs typeface="Arial" pitchFamily="34" charset="0"/>
              </a:rPr>
              <a:t> одинарного </a:t>
            </a:r>
          </a:p>
          <a:p>
            <a:r>
              <a:rPr lang="ru-RU" sz="2000" dirty="0">
                <a:cs typeface="Arial" pitchFamily="34" charset="0"/>
              </a:rPr>
              <a:t>кирпича</a:t>
            </a:r>
            <a:endParaRPr lang="ru-RU" sz="2000" dirty="0">
              <a:latin typeface="+mj-lt"/>
              <a:cs typeface="Arial" pitchFamily="34" charset="0"/>
            </a:endParaRP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9" y="4556880"/>
            <a:ext cx="576000" cy="576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5" y="5373598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878352" y="5249401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смеси не ограничен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5" y="6162487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895218" y="621153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9E8AC4-5965-AB6D-0D85-98CCB9C213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566" y="2124413"/>
            <a:ext cx="2892625" cy="4492800"/>
          </a:xfrm>
          <a:prstGeom prst="rect">
            <a:avLst/>
          </a:prstGeom>
          <a:effectLst>
            <a:outerShdw blurRad="139700" dist="38100" dir="2700000" sx="102000" sy="102000" algn="ctr" rotWithShape="0">
              <a:srgbClr val="000000">
                <a:alpha val="5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897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4" grpId="0"/>
      <p:bldP spid="77" grpId="0"/>
      <p:bldP spid="82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C10A5C-3CBC-4498-B278-CA19DA1B1F44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308A2C03-677B-46B4-843D-93EA157DD590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01E671C-6B85-4BAA-8645-93D6F14B8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846B53A-B9BF-4D8A-BBD2-4C6061F08FF9}"/>
              </a:ext>
            </a:extLst>
          </p:cNvPr>
          <p:cNvSpPr txBox="1"/>
          <p:nvPr/>
        </p:nvSpPr>
        <p:spPr>
          <a:xfrm>
            <a:off x="5353198" y="552787"/>
            <a:ext cx="434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Область применения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66D807-F71A-4105-9DE2-7B08A22723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2276872"/>
            <a:ext cx="5378152" cy="360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97A413E-B49E-4B52-AFD5-E3C708A5AC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94" y="2265107"/>
            <a:ext cx="5364378" cy="3600000"/>
          </a:xfrm>
          <a:prstGeom prst="rect">
            <a:avLst/>
          </a:prstGeom>
          <a:ln w="38100">
            <a:solidFill>
              <a:srgbClr val="F07300"/>
            </a:solidFill>
          </a:ln>
        </p:spPr>
      </p:pic>
    </p:spTree>
    <p:extLst>
      <p:ext uri="{BB962C8B-B14F-4D97-AF65-F5344CB8AC3E}">
        <p14:creationId xmlns:p14="http://schemas.microsoft.com/office/powerpoint/2010/main" val="32073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E8EDA4DB-0945-4159-9A8C-415C9374C2E6}"/>
              </a:ext>
            </a:extLst>
          </p:cNvPr>
          <p:cNvSpPr/>
          <p:nvPr/>
        </p:nvSpPr>
        <p:spPr>
          <a:xfrm>
            <a:off x="1738443" y="2055084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: фигура 46">
            <a:extLst>
              <a:ext uri="{FF2B5EF4-FFF2-40B4-BE49-F238E27FC236}">
                <a16:creationId xmlns:a16="http://schemas.microsoft.com/office/drawing/2014/main" id="{7C52AD51-EBE4-499B-AD4A-EDD4EF09DC9E}"/>
              </a:ext>
            </a:extLst>
          </p:cNvPr>
          <p:cNvSpPr/>
          <p:nvPr/>
        </p:nvSpPr>
        <p:spPr>
          <a:xfrm>
            <a:off x="115055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: фигура 45">
            <a:extLst>
              <a:ext uri="{FF2B5EF4-FFF2-40B4-BE49-F238E27FC236}">
                <a16:creationId xmlns:a16="http://schemas.microsoft.com/office/drawing/2014/main" id="{452CBBA0-9B49-4E5A-80F0-4089744FF86A}"/>
              </a:ext>
            </a:extLst>
          </p:cNvPr>
          <p:cNvSpPr/>
          <p:nvPr/>
        </p:nvSpPr>
        <p:spPr>
          <a:xfrm>
            <a:off x="556571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rgbClr val="DBEEF4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D075C603-ECBD-44E9-AAAF-065DD7ACFA7E}"/>
              </a:ext>
            </a:extLst>
          </p:cNvPr>
          <p:cNvSpPr/>
          <p:nvPr/>
        </p:nvSpPr>
        <p:spPr>
          <a:xfrm rot="1497506">
            <a:off x="9192079" y="1312002"/>
            <a:ext cx="3847000" cy="6725586"/>
          </a:xfrm>
          <a:custGeom>
            <a:avLst/>
            <a:gdLst>
              <a:gd name="connsiteX0" fmla="*/ 0 w 3847000"/>
              <a:gd name="connsiteY0" fmla="*/ 721447 h 6725586"/>
              <a:gd name="connsiteX1" fmla="*/ 1550084 w 3847000"/>
              <a:gd name="connsiteY1" fmla="*/ 0 h 6725586"/>
              <a:gd name="connsiteX2" fmla="*/ 3847000 w 3847000"/>
              <a:gd name="connsiteY2" fmla="*/ 4935097 h 6725586"/>
              <a:gd name="connsiteX3" fmla="*/ 0 w 3847000"/>
              <a:gd name="connsiteY3" fmla="*/ 6725586 h 6725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7000" h="6725586">
                <a:moveTo>
                  <a:pt x="0" y="721447"/>
                </a:moveTo>
                <a:lnTo>
                  <a:pt x="1550084" y="0"/>
                </a:lnTo>
                <a:lnTo>
                  <a:pt x="3847000" y="4935097"/>
                </a:lnTo>
                <a:lnTo>
                  <a:pt x="0" y="6725586"/>
                </a:lnTo>
                <a:close/>
              </a:path>
            </a:pathLst>
          </a:cu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4925CF8-6D8D-486D-99DA-1C61AE65649D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CB0D5258-7D21-45AD-BF0E-30BDCB41D313}"/>
              </a:ext>
            </a:extLst>
          </p:cNvPr>
          <p:cNvSpPr/>
          <p:nvPr/>
        </p:nvSpPr>
        <p:spPr>
          <a:xfrm>
            <a:off x="-7923" y="0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CD6CC7-6C54-4F53-A4F8-BFD5EEBCB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47725-49C7-44FE-B28D-9E728520C86F}"/>
              </a:ext>
            </a:extLst>
          </p:cNvPr>
          <p:cNvSpPr txBox="1"/>
          <p:nvPr/>
        </p:nvSpPr>
        <p:spPr>
          <a:xfrm>
            <a:off x="3679672" y="337694"/>
            <a:ext cx="71609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Мастика жаростойкая клеящая для </a:t>
            </a:r>
          </a:p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печей и каминов</a:t>
            </a:r>
          </a:p>
          <a:p>
            <a:pPr algn="ctr"/>
            <a:endParaRPr lang="ru-RU" sz="2800" b="1" dirty="0">
              <a:latin typeface="Montserrat SemiBold" panose="00000700000000000000" pitchFamily="2" charset="-52"/>
            </a:endParaRP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F3A9B10C-5FE8-43EC-BD1E-BD913102C135}"/>
              </a:ext>
            </a:extLst>
          </p:cNvPr>
          <p:cNvSpPr/>
          <p:nvPr/>
        </p:nvSpPr>
        <p:spPr>
          <a:xfrm>
            <a:off x="0" y="2036622"/>
            <a:ext cx="8135880" cy="4821378"/>
          </a:xfrm>
          <a:custGeom>
            <a:avLst/>
            <a:gdLst>
              <a:gd name="connsiteX0" fmla="*/ 0 w 8135880"/>
              <a:gd name="connsiteY0" fmla="*/ 0 h 4821378"/>
              <a:gd name="connsiteX1" fmla="*/ 4564716 w 8135880"/>
              <a:gd name="connsiteY1" fmla="*/ 0 h 4821378"/>
              <a:gd name="connsiteX2" fmla="*/ 4564716 w 8135880"/>
              <a:gd name="connsiteY2" fmla="*/ 6464 h 4821378"/>
              <a:gd name="connsiteX3" fmla="*/ 8135880 w 8135880"/>
              <a:gd name="connsiteY3" fmla="*/ 6464 h 4821378"/>
              <a:gd name="connsiteX4" fmla="*/ 5894900 w 8135880"/>
              <a:gd name="connsiteY4" fmla="*/ 4821377 h 4821378"/>
              <a:gd name="connsiteX5" fmla="*/ 4564716 w 8135880"/>
              <a:gd name="connsiteY5" fmla="*/ 4821377 h 4821378"/>
              <a:gd name="connsiteX6" fmla="*/ 4564716 w 8135880"/>
              <a:gd name="connsiteY6" fmla="*/ 4821378 h 4821378"/>
              <a:gd name="connsiteX7" fmla="*/ 0 w 8135880"/>
              <a:gd name="connsiteY7" fmla="*/ 4821378 h 482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35880" h="4821378">
                <a:moveTo>
                  <a:pt x="0" y="0"/>
                </a:moveTo>
                <a:lnTo>
                  <a:pt x="4564716" y="0"/>
                </a:lnTo>
                <a:lnTo>
                  <a:pt x="4564716" y="6464"/>
                </a:lnTo>
                <a:lnTo>
                  <a:pt x="8135880" y="6464"/>
                </a:lnTo>
                <a:lnTo>
                  <a:pt x="5894900" y="4821377"/>
                </a:lnTo>
                <a:lnTo>
                  <a:pt x="4564716" y="4821377"/>
                </a:lnTo>
                <a:lnTo>
                  <a:pt x="4564716" y="4821378"/>
                </a:lnTo>
                <a:lnTo>
                  <a:pt x="0" y="48213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20EF7AB2-A595-4FFE-A052-55F7A4C73F69}"/>
              </a:ext>
            </a:extLst>
          </p:cNvPr>
          <p:cNvCxnSpPr>
            <a:cxnSpLocks/>
          </p:cNvCxnSpPr>
          <p:nvPr/>
        </p:nvCxnSpPr>
        <p:spPr>
          <a:xfrm flipV="1">
            <a:off x="-7923" y="3650789"/>
            <a:ext cx="7366683" cy="23222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ED6E347-4D41-47C7-8F0F-CF8394F25C69}"/>
              </a:ext>
            </a:extLst>
          </p:cNvPr>
          <p:cNvCxnSpPr>
            <a:cxnSpLocks/>
          </p:cNvCxnSpPr>
          <p:nvPr/>
        </p:nvCxnSpPr>
        <p:spPr>
          <a:xfrm>
            <a:off x="0" y="4465773"/>
            <a:ext cx="6960096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0775E79-9422-481E-943B-3F40FF94602C}"/>
              </a:ext>
            </a:extLst>
          </p:cNvPr>
          <p:cNvCxnSpPr>
            <a:cxnSpLocks/>
          </p:cNvCxnSpPr>
          <p:nvPr/>
        </p:nvCxnSpPr>
        <p:spPr>
          <a:xfrm>
            <a:off x="-7923" y="5301208"/>
            <a:ext cx="660797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10C37590-7BD3-4DFA-8A32-3A2C5A938DB1}"/>
              </a:ext>
            </a:extLst>
          </p:cNvPr>
          <p:cNvCxnSpPr>
            <a:cxnSpLocks/>
          </p:cNvCxnSpPr>
          <p:nvPr/>
        </p:nvCxnSpPr>
        <p:spPr>
          <a:xfrm>
            <a:off x="-7923" y="6093296"/>
            <a:ext cx="6247939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B625664D-0B8E-4DDC-9392-4E6D5C349CC7}"/>
              </a:ext>
            </a:extLst>
          </p:cNvPr>
          <p:cNvCxnSpPr>
            <a:cxnSpLocks/>
          </p:cNvCxnSpPr>
          <p:nvPr/>
        </p:nvCxnSpPr>
        <p:spPr>
          <a:xfrm>
            <a:off x="-7923" y="2852936"/>
            <a:ext cx="7760107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67D6276-419E-4489-9E03-4EA60865A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129757"/>
            <a:ext cx="576064" cy="57606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0AB652B-EF28-46A8-B50E-840055D0B2EE}"/>
              </a:ext>
            </a:extLst>
          </p:cNvPr>
          <p:cNvSpPr txBox="1"/>
          <p:nvPr/>
        </p:nvSpPr>
        <p:spPr>
          <a:xfrm>
            <a:off x="1002448" y="2118430"/>
            <a:ext cx="45631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Огнеупорность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400" dirty="0">
                <a:cs typeface="Arial" pitchFamily="34" charset="0"/>
              </a:rPr>
              <a:t>до</a:t>
            </a:r>
            <a:r>
              <a:rPr lang="ru-RU" sz="3600" b="1" dirty="0">
                <a:cs typeface="Arial" pitchFamily="34" charset="0"/>
              </a:rPr>
              <a:t> </a:t>
            </a:r>
            <a:r>
              <a:rPr lang="ru-RU" sz="3600" b="1" dirty="0">
                <a:solidFill>
                  <a:srgbClr val="FF0000"/>
                </a:solidFill>
                <a:cs typeface="Arial" pitchFamily="34" charset="0"/>
              </a:rPr>
              <a:t>+1100 °С</a:t>
            </a:r>
          </a:p>
          <a:p>
            <a:endParaRPr lang="ru-RU" b="1" dirty="0">
              <a:solidFill>
                <a:srgbClr val="F073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B2B742-0E92-4884-B6B8-FD5AA11D167E}"/>
              </a:ext>
            </a:extLst>
          </p:cNvPr>
          <p:cNvSpPr txBox="1"/>
          <p:nvPr/>
        </p:nvSpPr>
        <p:spPr>
          <a:xfrm>
            <a:off x="981661" y="2893874"/>
            <a:ext cx="63873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Назначение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облицовка бытовых печей и каминов </a:t>
            </a:r>
          </a:p>
          <a:p>
            <a:r>
              <a:rPr lang="ru-RU" sz="2000" dirty="0">
                <a:latin typeface="+mj-lt"/>
                <a:cs typeface="Arial" pitchFamily="34" charset="0"/>
              </a:rPr>
              <a:t>керамической, стеклянной плиткой, природным камнем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BD73F0E-5C06-42A2-82E7-4D4C3EF647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" y="2932794"/>
            <a:ext cx="576000" cy="576000"/>
          </a:xfrm>
          <a:prstGeom prst="rect">
            <a:avLst/>
          </a:prstGeom>
        </p:spPr>
      </p:pic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04280B7E-C46D-4EAB-8DF4-8674E78D035E}"/>
              </a:ext>
            </a:extLst>
          </p:cNvPr>
          <p:cNvSpPr/>
          <p:nvPr/>
        </p:nvSpPr>
        <p:spPr>
          <a:xfrm>
            <a:off x="974797" y="3716762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Расход</a:t>
            </a:r>
            <a:r>
              <a:rPr lang="ru-RU" sz="2400" b="1" dirty="0">
                <a:solidFill>
                  <a:srgbClr val="F07300"/>
                </a:solidFill>
                <a:latin typeface="+mj-lt"/>
                <a:cs typeface="Arial" pitchFamily="34" charset="0"/>
              </a:rPr>
              <a:t> </a:t>
            </a:r>
            <a:r>
              <a:rPr lang="ru-RU" sz="2400" b="1" dirty="0">
                <a:latin typeface="+mj-lt"/>
                <a:cs typeface="Arial" pitchFamily="34" charset="0"/>
              </a:rPr>
              <a:t>- </a:t>
            </a:r>
            <a:r>
              <a:rPr lang="ru-RU" sz="2000" dirty="0">
                <a:latin typeface="+mj-lt"/>
                <a:cs typeface="Arial" pitchFamily="34" charset="0"/>
              </a:rPr>
              <a:t>упаковка 1,5 кг/0,5 м² - толщина слоя 1 мм упаковка 4 кг/1,3 м² - толщина слоя 1 мм</a:t>
            </a:r>
          </a:p>
        </p:txBody>
      </p:sp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62E2992-A5D3-4BCC-A778-31B12B7F60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3810448"/>
            <a:ext cx="576000" cy="576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7B985F09-19F0-4773-8809-9E2BFC4DB1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22" y="4545099"/>
            <a:ext cx="576000" cy="576000"/>
          </a:xfrm>
          <a:prstGeom prst="rect">
            <a:avLst/>
          </a:prstGeom>
        </p:spPr>
      </p:pic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6D2C81A-95A5-4F45-B03E-BAD6C184E4B1}"/>
              </a:ext>
            </a:extLst>
          </p:cNvPr>
          <p:cNvSpPr/>
          <p:nvPr/>
        </p:nvSpPr>
        <p:spPr>
          <a:xfrm>
            <a:off x="970695" y="4455571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latin typeface="+mj-lt"/>
                <a:cs typeface="Arial" pitchFamily="34" charset="0"/>
              </a:rPr>
              <a:t>Срок хранения </a:t>
            </a:r>
            <a:r>
              <a:rPr lang="ru-RU" sz="2000" b="1" dirty="0">
                <a:cs typeface="Arial" pitchFamily="34" charset="0"/>
              </a:rPr>
              <a:t>- </a:t>
            </a:r>
            <a:r>
              <a:rPr lang="ru-RU" sz="2000" dirty="0">
                <a:cs typeface="Arial" pitchFamily="34" charset="0"/>
              </a:rPr>
              <a:t>срок хранения и </a:t>
            </a:r>
          </a:p>
          <a:p>
            <a:r>
              <a:rPr lang="ru-RU" sz="2000" dirty="0">
                <a:cs typeface="Arial" pitchFamily="34" charset="0"/>
              </a:rPr>
              <a:t>использования мастики 12 месяцев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954CEA-0645-419A-B118-8A95F4EA74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0" y="5421031"/>
            <a:ext cx="576000" cy="576000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F4618B3-4179-41A5-BF5F-5F9C0150AAA3}"/>
              </a:ext>
            </a:extLst>
          </p:cNvPr>
          <p:cNvSpPr/>
          <p:nvPr/>
        </p:nvSpPr>
        <p:spPr>
          <a:xfrm>
            <a:off x="974797" y="5478199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latin typeface="+mj-lt"/>
                <a:cs typeface="Arial" pitchFamily="34" charset="0"/>
              </a:rPr>
              <a:t>smesi-pechnik.ru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479681C-9883-4E5B-86F7-EE5223F1FD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623" y="2794830"/>
            <a:ext cx="4455847" cy="3341885"/>
          </a:xfrm>
          <a:prstGeom prst="rect">
            <a:avLst/>
          </a:prstGeom>
          <a:effectLst>
            <a:outerShdw blurRad="139700" dist="38100" dir="2700000" sx="102000" sy="102000" algn="tl" rotWithShape="0">
              <a:prstClr val="black">
                <a:alpha val="5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991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" grpId="0"/>
      <p:bldP spid="77" grpId="0"/>
      <p:bldP spid="82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186EFE8-2BD1-4BCB-B5A1-B5F6B70D35C6}"/>
              </a:ext>
            </a:extLst>
          </p:cNvPr>
          <p:cNvSpPr/>
          <p:nvPr/>
        </p:nvSpPr>
        <p:spPr>
          <a:xfrm>
            <a:off x="1307468" y="1992753"/>
            <a:ext cx="9577064" cy="4534618"/>
          </a:xfrm>
          <a:prstGeom prst="roundRect">
            <a:avLst>
              <a:gd name="adj" fmla="val 5615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292100" dist="38100" dir="2700000" sx="101000" sy="101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273785" y="359915"/>
            <a:ext cx="54874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Контакты</a:t>
            </a:r>
            <a:r>
              <a:rPr lang="ru-RU" sz="4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latin typeface="Montserrat SemiBold" panose="00000700000000000000" pitchFamily="2" charset="-52"/>
              </a:rPr>
              <a:t>и обратная связь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55640" y="2028341"/>
            <a:ext cx="7394671" cy="46474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600" b="1" dirty="0">
              <a:latin typeface="Montserrat" pitchFamily="2" charset="-52"/>
              <a:cs typeface="Times New Roman" pitchFamily="18" charset="0"/>
            </a:endParaRPr>
          </a:p>
          <a:p>
            <a:r>
              <a:rPr lang="ru-RU" dirty="0">
                <a:solidFill>
                  <a:schemeClr val="tx1"/>
                </a:solidFill>
                <a:latin typeface="Montserrat SemiBold" panose="00000700000000000000" pitchFamily="2" charset="-52"/>
              </a:rPr>
              <a:t>Наш сайт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:</a:t>
            </a:r>
          </a:p>
          <a:p>
            <a:r>
              <a:rPr lang="en-US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www.smesi-pechnik.ru</a:t>
            </a:r>
          </a:p>
          <a:p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en-US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r>
              <a:rPr lang="ru-RU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Звоните нам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:</a:t>
            </a:r>
          </a:p>
          <a:p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Директор по продажам  +7 (919) 378-76-80, Алексей Касьян</a:t>
            </a:r>
          </a:p>
          <a:p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r>
              <a:rPr lang="ru-RU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Пишите нам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:</a:t>
            </a:r>
          </a:p>
          <a:p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E-</a:t>
            </a:r>
            <a:r>
              <a:rPr lang="ru-RU" sz="1600" b="1" dirty="0" err="1">
                <a:solidFill>
                  <a:schemeClr val="tx1"/>
                </a:solidFill>
                <a:latin typeface="Montserrat SemiBold" panose="00000700000000000000" pitchFamily="2" charset="-52"/>
              </a:rPr>
              <a:t>mail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: pro@smesi-pechnik.ru</a:t>
            </a:r>
          </a:p>
          <a:p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r>
              <a:rPr lang="ru-RU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Фактический адрес предприятия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:</a:t>
            </a:r>
          </a:p>
          <a:p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г. Екатеринбург, Чкаловский район, п. Рудный, ул. Адмирала Ушакова, дом 30 (Район </a:t>
            </a:r>
            <a:r>
              <a:rPr lang="ru-RU" sz="1600" b="1" dirty="0" err="1">
                <a:solidFill>
                  <a:schemeClr val="tx1"/>
                </a:solidFill>
                <a:latin typeface="Montserrat SemiBold" panose="00000700000000000000" pitchFamily="2" charset="-52"/>
              </a:rPr>
              <a:t>Химмаша</a:t>
            </a:r>
            <a:r>
              <a:rPr lang="ru-RU" sz="16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, выезд из города на Челябинский тракт)</a:t>
            </a:r>
          </a:p>
          <a:p>
            <a:endParaRPr lang="ru-RU" sz="1600" dirty="0">
              <a:latin typeface="Montserrat" pitchFamily="2" charset="-52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38F4FA-76AA-4DFA-A83F-A948B3E59B5E}"/>
              </a:ext>
            </a:extLst>
          </p:cNvPr>
          <p:cNvSpPr/>
          <p:nvPr/>
        </p:nvSpPr>
        <p:spPr>
          <a:xfrm>
            <a:off x="1488" y="0"/>
            <a:ext cx="12190512" cy="1628800"/>
          </a:xfrm>
          <a:prstGeom prst="rect">
            <a:avLst/>
          </a:prstGeom>
          <a:solidFill>
            <a:srgbClr val="F07300"/>
          </a:solid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8B0117E2-45BF-4070-B02A-C8967BE04F68}"/>
              </a:ext>
            </a:extLst>
          </p:cNvPr>
          <p:cNvSpPr/>
          <p:nvPr/>
        </p:nvSpPr>
        <p:spPr>
          <a:xfrm>
            <a:off x="-7923" y="-3"/>
            <a:ext cx="2863563" cy="1628800"/>
          </a:xfrm>
          <a:prstGeom prst="homePlate">
            <a:avLst>
              <a:gd name="adj" fmla="val 21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C46794-355E-48B0-9D14-A1BA6DED5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55393"/>
            <a:ext cx="1763742" cy="131800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9B4BDD-929F-4390-9FEA-287BF7C73783}"/>
              </a:ext>
            </a:extLst>
          </p:cNvPr>
          <p:cNvSpPr/>
          <p:nvPr/>
        </p:nvSpPr>
        <p:spPr>
          <a:xfrm>
            <a:off x="5093670" y="529192"/>
            <a:ext cx="356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latin typeface="Montserrat SemiBold" panose="00000700000000000000" pitchFamily="2" charset="-52"/>
              </a:rPr>
              <a:t>Контакты и обратная связь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658979-2E2A-4536-ADAD-8547056B6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19" y="2276872"/>
            <a:ext cx="720000" cy="720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0BF406-9972-4EAB-AFA6-12C9D1BD59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19" y="3280991"/>
            <a:ext cx="720000" cy="720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66205C-05E5-47A0-9843-6E0595B46E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890" y="4288975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47948E-880B-4E1F-A63D-A10B1ADEA6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138" y="5408173"/>
            <a:ext cx="720000" cy="72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41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186EFE8-2BD1-4BCB-B5A1-B5F6B70D35C6}"/>
              </a:ext>
            </a:extLst>
          </p:cNvPr>
          <p:cNvSpPr/>
          <p:nvPr/>
        </p:nvSpPr>
        <p:spPr>
          <a:xfrm>
            <a:off x="1307468" y="1161691"/>
            <a:ext cx="9577064" cy="4534618"/>
          </a:xfrm>
          <a:prstGeom prst="roundRect">
            <a:avLst>
              <a:gd name="adj" fmla="val 5615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>
            <a:outerShdw blurRad="292100" dist="38100" dir="2700000" sx="101000" sy="101000" algn="tl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4871" y="2204864"/>
            <a:ext cx="8602257" cy="2923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600" b="1" dirty="0">
              <a:latin typeface="Montserrat" pitchFamily="2" charset="-52"/>
              <a:cs typeface="Times New Roman" pitchFamily="18" charset="0"/>
            </a:endParaRPr>
          </a:p>
          <a:p>
            <a:pPr algn="ctr"/>
            <a:r>
              <a:rPr lang="ru-RU" sz="48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Спасибо за внимание</a:t>
            </a:r>
            <a:r>
              <a:rPr lang="en-US" sz="48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!</a:t>
            </a:r>
            <a:endParaRPr lang="ru-RU" sz="48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С уважением, коллектив ООО ТПК «</a:t>
            </a:r>
            <a:r>
              <a:rPr lang="ru-RU" sz="2400" b="1" dirty="0" err="1">
                <a:solidFill>
                  <a:schemeClr val="tx1"/>
                </a:solidFill>
                <a:latin typeface="Montserrat SemiBold" panose="00000700000000000000" pitchFamily="2" charset="-52"/>
              </a:rPr>
              <a:t>Печникъ</a:t>
            </a:r>
            <a:r>
              <a:rPr lang="ru-RU" sz="2400" b="1" dirty="0">
                <a:solidFill>
                  <a:schemeClr val="tx1"/>
                </a:solidFill>
                <a:latin typeface="Montserrat SemiBold" panose="00000700000000000000" pitchFamily="2" charset="-52"/>
              </a:rPr>
              <a:t>»</a:t>
            </a:r>
          </a:p>
          <a:p>
            <a:pPr algn="ctr"/>
            <a:endParaRPr lang="ru-RU" sz="24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ru-RU" sz="24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en-US" sz="1600" b="1" dirty="0">
              <a:solidFill>
                <a:schemeClr val="tx1"/>
              </a:solidFill>
              <a:latin typeface="Montserrat SemiBold" panose="00000700000000000000" pitchFamily="2" charset="-52"/>
            </a:endParaRPr>
          </a:p>
          <a:p>
            <a:endParaRPr lang="ru-RU" sz="1600" dirty="0">
              <a:latin typeface="Montserrat" pitchFamily="2" charset="-52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587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3403</TotalTime>
  <Words>910</Words>
  <Application>Microsoft Office PowerPoint</Application>
  <PresentationFormat>Широкоэкранный</PresentationFormat>
  <Paragraphs>209</Paragraphs>
  <Slides>24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Montserrat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Алексей Касьян</cp:lastModifiedBy>
  <cp:revision>201</cp:revision>
  <dcterms:created xsi:type="dcterms:W3CDTF">2019-03-11T05:19:08Z</dcterms:created>
  <dcterms:modified xsi:type="dcterms:W3CDTF">2024-07-08T10:36:32Z</dcterms:modified>
</cp:coreProperties>
</file>